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0D2836-80FE-D37D-4DAF-49495E03F94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E3CC1FB-1E1E-C8AD-F58A-BFD5AB34BB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851E27A-6C9B-D483-E739-D5F82AE8E490}"/>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5" name="Marcador de pie de página 4">
            <a:extLst>
              <a:ext uri="{FF2B5EF4-FFF2-40B4-BE49-F238E27FC236}">
                <a16:creationId xmlns:a16="http://schemas.microsoft.com/office/drawing/2014/main" id="{28AA46BC-E3AE-2977-DC3F-AFE281A95BF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156713A-984E-755F-3A77-3DCF63BDC896}"/>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987298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64CFBD-674C-2BF7-BD35-D4B84BD24D1F}"/>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6F74B38-B9BC-CCD7-D78D-21DCA5A5AA8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BFD831A-B04C-C0C9-37D0-058846FEF04F}"/>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5" name="Marcador de pie de página 4">
            <a:extLst>
              <a:ext uri="{FF2B5EF4-FFF2-40B4-BE49-F238E27FC236}">
                <a16:creationId xmlns:a16="http://schemas.microsoft.com/office/drawing/2014/main" id="{E98AFF3E-BC7A-7191-18BA-5B94B7DA19C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68A463D-FCB1-FD2C-18F6-EB2F897029E1}"/>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2373429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D745F3-D8A2-2FD3-3061-6CF28D5443D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EC4D3BF-EA28-95FB-8DC3-8EDAFE44DCF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63223A4-C045-99C4-C254-0DF2F19E5D07}"/>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5" name="Marcador de pie de página 4">
            <a:extLst>
              <a:ext uri="{FF2B5EF4-FFF2-40B4-BE49-F238E27FC236}">
                <a16:creationId xmlns:a16="http://schemas.microsoft.com/office/drawing/2014/main" id="{28C3C6D5-4C61-54EF-71CE-23454B34E79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3413976-6FF8-D352-F119-077BDE657641}"/>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158666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8D2F03-178B-39F4-D158-9AFE3B70BC5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6B3B6D8-22F0-27DC-13A3-3F6C3A50F6B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719E190-4B28-DEEE-06C4-264422396F35}"/>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5" name="Marcador de pie de página 4">
            <a:extLst>
              <a:ext uri="{FF2B5EF4-FFF2-40B4-BE49-F238E27FC236}">
                <a16:creationId xmlns:a16="http://schemas.microsoft.com/office/drawing/2014/main" id="{2720FA09-BD7C-B74A-EA37-35849F616CD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79318EF-C31B-0622-8F9F-D77D1EE44005}"/>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3123605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DF7334-F3F2-F7DB-5459-440667A7376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D3A2463-A86F-C746-8824-7AA4C1BC51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5D51132-F4F6-F8A5-FCA0-3E171641CEE8}"/>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5" name="Marcador de pie de página 4">
            <a:extLst>
              <a:ext uri="{FF2B5EF4-FFF2-40B4-BE49-F238E27FC236}">
                <a16:creationId xmlns:a16="http://schemas.microsoft.com/office/drawing/2014/main" id="{355794B6-C742-B8D1-5626-99529BE33C6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AA91483-641F-5786-4B2A-CD70AD4520C7}"/>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162698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D0B46D-0425-2E0C-F108-5D0E0A77BA8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146BD2D-A616-91E1-DF2E-4B3F97F1D60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EAC84F0D-074A-C223-7F79-104ADE1F436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11967943-477B-838C-F887-BEA5D1AA8CE8}"/>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6" name="Marcador de pie de página 5">
            <a:extLst>
              <a:ext uri="{FF2B5EF4-FFF2-40B4-BE49-F238E27FC236}">
                <a16:creationId xmlns:a16="http://schemas.microsoft.com/office/drawing/2014/main" id="{E199BCDA-6BB7-30BD-5F83-4CD1BD8E541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842066E-F4AE-63CE-9E6D-0968F3BF2D0B}"/>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3308713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7DED38-6AC7-6901-1B49-5532B916A9E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EE6930D-1089-260D-63BF-58A43D0945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B73131D-B858-F66B-388F-221D2BBC838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5D1A94DB-3E8D-0DC6-8A58-8F50807318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91049B4-F9DF-2314-001B-5351144B42E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88122F5F-0EAA-1123-DFB4-8C73A2E5F8E3}"/>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8" name="Marcador de pie de página 7">
            <a:extLst>
              <a:ext uri="{FF2B5EF4-FFF2-40B4-BE49-F238E27FC236}">
                <a16:creationId xmlns:a16="http://schemas.microsoft.com/office/drawing/2014/main" id="{C3023815-500F-82B9-F534-D7CAE6286641}"/>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9AFFAA72-6F5C-97B9-3ED2-A477986DE676}"/>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1592808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50007B-6793-B001-04AC-5C1A7214A61F}"/>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E3105992-9829-4B58-C280-35D8CAD09105}"/>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4" name="Marcador de pie de página 3">
            <a:extLst>
              <a:ext uri="{FF2B5EF4-FFF2-40B4-BE49-F238E27FC236}">
                <a16:creationId xmlns:a16="http://schemas.microsoft.com/office/drawing/2014/main" id="{7D99BACD-4135-1051-4E58-F4C3D87A7AF1}"/>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C82D2974-046D-CFFC-54C5-A77F7AF32268}"/>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353144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E7D46F2-B225-7DAB-03E9-5FFFBB0951C4}"/>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3" name="Marcador de pie de página 2">
            <a:extLst>
              <a:ext uri="{FF2B5EF4-FFF2-40B4-BE49-F238E27FC236}">
                <a16:creationId xmlns:a16="http://schemas.microsoft.com/office/drawing/2014/main" id="{E13EE612-B53E-5610-9ED1-FE3BEF6FA5B5}"/>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2D1663AE-3465-E6A8-0E01-959F9B799E39}"/>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2667854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71119B-C686-DE2D-7B03-276E2AA6827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75164CA-03F0-55F2-AF1F-D8B7CD609A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9D87E507-8D4C-9DB4-DCEF-44EF0BB63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5DCC996-F836-0302-1037-D27EDD7FE25C}"/>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6" name="Marcador de pie de página 5">
            <a:extLst>
              <a:ext uri="{FF2B5EF4-FFF2-40B4-BE49-F238E27FC236}">
                <a16:creationId xmlns:a16="http://schemas.microsoft.com/office/drawing/2014/main" id="{1793756A-D65F-9515-06FC-3AB5431A416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068ABFE-53CD-7215-9050-9D318610402A}"/>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1400862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1EA4E5-6BCF-37D9-47B0-4387E9FC33A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60F5BAC9-E86C-CBFD-8309-C527C2C74A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314563C8-1AD6-A451-6E48-796BC78D3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18E4CF-9967-67EF-2949-3D32FB7298F4}"/>
              </a:ext>
            </a:extLst>
          </p:cNvPr>
          <p:cNvSpPr>
            <a:spLocks noGrp="1"/>
          </p:cNvSpPr>
          <p:nvPr>
            <p:ph type="dt" sz="half" idx="10"/>
          </p:nvPr>
        </p:nvSpPr>
        <p:spPr/>
        <p:txBody>
          <a:bodyPr/>
          <a:lstStyle/>
          <a:p>
            <a:fld id="{B752FC83-591F-4DF7-A0C3-1853560562A9}" type="datetimeFigureOut">
              <a:rPr lang="es-ES" smtClean="0"/>
              <a:t>17/04/2024</a:t>
            </a:fld>
            <a:endParaRPr lang="es-ES"/>
          </a:p>
        </p:txBody>
      </p:sp>
      <p:sp>
        <p:nvSpPr>
          <p:cNvPr id="6" name="Marcador de pie de página 5">
            <a:extLst>
              <a:ext uri="{FF2B5EF4-FFF2-40B4-BE49-F238E27FC236}">
                <a16:creationId xmlns:a16="http://schemas.microsoft.com/office/drawing/2014/main" id="{C20EFFB8-DD4C-098B-85FF-7BB4223D8DB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2F98CD0-3C01-97D6-AF7C-A84E591E4AA5}"/>
              </a:ext>
            </a:extLst>
          </p:cNvPr>
          <p:cNvSpPr>
            <a:spLocks noGrp="1"/>
          </p:cNvSpPr>
          <p:nvPr>
            <p:ph type="sldNum" sz="quarter" idx="12"/>
          </p:nvPr>
        </p:nvSpPr>
        <p:spPr/>
        <p:txBody>
          <a:bodyPr/>
          <a:lstStyle/>
          <a:p>
            <a:fld id="{D8FE2776-3B2C-4856-B64E-DD461ECDCA61}" type="slidenum">
              <a:rPr lang="es-ES" smtClean="0"/>
              <a:t>‹Nº›</a:t>
            </a:fld>
            <a:endParaRPr lang="es-ES"/>
          </a:p>
        </p:txBody>
      </p:sp>
    </p:spTree>
    <p:extLst>
      <p:ext uri="{BB962C8B-B14F-4D97-AF65-F5344CB8AC3E}">
        <p14:creationId xmlns:p14="http://schemas.microsoft.com/office/powerpoint/2010/main" val="1927817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9FFF5F1-D096-DA0E-5060-11582D251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DA7F7C1-618E-A50D-CAD5-715CEB36E6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8002729-BCBF-8685-B0F4-18BF8497DF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52FC83-591F-4DF7-A0C3-1853560562A9}" type="datetimeFigureOut">
              <a:rPr lang="es-ES" smtClean="0"/>
              <a:t>17/04/2024</a:t>
            </a:fld>
            <a:endParaRPr lang="es-ES"/>
          </a:p>
        </p:txBody>
      </p:sp>
      <p:sp>
        <p:nvSpPr>
          <p:cNvPr id="5" name="Marcador de pie de página 4">
            <a:extLst>
              <a:ext uri="{FF2B5EF4-FFF2-40B4-BE49-F238E27FC236}">
                <a16:creationId xmlns:a16="http://schemas.microsoft.com/office/drawing/2014/main" id="{C44DDF68-7F51-EFE2-1557-5670A1A35A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79D47C74-FC89-D4F4-88F4-A1D70CEC4B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8FE2776-3B2C-4856-B64E-DD461ECDCA61}" type="slidenum">
              <a:rPr lang="es-ES" smtClean="0"/>
              <a:t>‹Nº›</a:t>
            </a:fld>
            <a:endParaRPr lang="es-ES"/>
          </a:p>
        </p:txBody>
      </p:sp>
    </p:spTree>
    <p:extLst>
      <p:ext uri="{BB962C8B-B14F-4D97-AF65-F5344CB8AC3E}">
        <p14:creationId xmlns:p14="http://schemas.microsoft.com/office/powerpoint/2010/main" val="233504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590537-EF72-5E6C-127B-FC7E12E70665}"/>
              </a:ext>
            </a:extLst>
          </p:cNvPr>
          <p:cNvSpPr>
            <a:spLocks noGrp="1"/>
          </p:cNvSpPr>
          <p:nvPr>
            <p:ph type="ctrTitle"/>
          </p:nvPr>
        </p:nvSpPr>
        <p:spPr>
          <a:xfrm>
            <a:off x="378690" y="159561"/>
            <a:ext cx="4572000" cy="477837"/>
          </a:xfrm>
        </p:spPr>
        <p:txBody>
          <a:bodyPr>
            <a:noAutofit/>
          </a:bodyPr>
          <a:lstStyle/>
          <a:p>
            <a:r>
              <a:rPr lang="es-ES" sz="1800" b="1" dirty="0"/>
              <a:t>Destilerías San Bartolomé de </a:t>
            </a:r>
            <a:r>
              <a:rPr lang="es-ES" sz="1800" b="1" dirty="0" err="1"/>
              <a:t>Tejina</a:t>
            </a:r>
            <a:r>
              <a:rPr lang="es-ES" sz="1800" b="1" dirty="0"/>
              <a:t> S.A.</a:t>
            </a:r>
          </a:p>
        </p:txBody>
      </p:sp>
      <p:sp>
        <p:nvSpPr>
          <p:cNvPr id="4" name="Título 1">
            <a:extLst>
              <a:ext uri="{FF2B5EF4-FFF2-40B4-BE49-F238E27FC236}">
                <a16:creationId xmlns:a16="http://schemas.microsoft.com/office/drawing/2014/main" id="{C1E3A9A7-1276-494C-A2EF-31FB00E3A00B}"/>
              </a:ext>
            </a:extLst>
          </p:cNvPr>
          <p:cNvSpPr txBox="1">
            <a:spLocks/>
          </p:cNvSpPr>
          <p:nvPr/>
        </p:nvSpPr>
        <p:spPr>
          <a:xfrm>
            <a:off x="1524000" y="1317541"/>
            <a:ext cx="9143999"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a:t>Información Institucional y Organizativa</a:t>
            </a:r>
          </a:p>
        </p:txBody>
      </p:sp>
      <p:sp>
        <p:nvSpPr>
          <p:cNvPr id="5" name="Marcador de contenido 2">
            <a:extLst>
              <a:ext uri="{FF2B5EF4-FFF2-40B4-BE49-F238E27FC236}">
                <a16:creationId xmlns:a16="http://schemas.microsoft.com/office/drawing/2014/main" id="{7759B22D-BD35-E67A-34AA-DFFDFB493466}"/>
              </a:ext>
            </a:extLst>
          </p:cNvPr>
          <p:cNvSpPr txBox="1">
            <a:spLocks/>
          </p:cNvSpPr>
          <p:nvPr/>
        </p:nvSpPr>
        <p:spPr>
          <a:xfrm>
            <a:off x="1524000" y="2475522"/>
            <a:ext cx="9143998" cy="2565080"/>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7200" b="1" dirty="0"/>
              <a:t>Información institucional</a:t>
            </a:r>
          </a:p>
          <a:p>
            <a:pPr algn="just"/>
            <a:r>
              <a:rPr lang="es-ES" sz="7200" dirty="0"/>
              <a:t>Destilerías San Bartolomé de </a:t>
            </a:r>
            <a:r>
              <a:rPr lang="es-ES" sz="7200" dirty="0" err="1"/>
              <a:t>Tejina</a:t>
            </a:r>
            <a:r>
              <a:rPr lang="es-ES" sz="7200" dirty="0"/>
              <a:t> S.A. fue constituida en 1948.</a:t>
            </a:r>
            <a:r>
              <a:rPr lang="es-ES" sz="7200" b="1" u="sng" dirty="0">
                <a:solidFill>
                  <a:srgbClr val="FF0000"/>
                </a:solidFill>
              </a:rPr>
              <a:t> </a:t>
            </a:r>
          </a:p>
          <a:p>
            <a:pPr algn="just">
              <a:lnSpc>
                <a:spcPct val="120000"/>
              </a:lnSpc>
            </a:pPr>
            <a:r>
              <a:rPr lang="es-ES" sz="7200" dirty="0"/>
              <a:t>Se encuentra inscrita en el Registro Mercantil de S/C TENERIFE en el Tomo 41; Sección: 3ª; Folio 1; Hoja 832.</a:t>
            </a:r>
            <a:endParaRPr lang="es-ES" sz="7200" b="1" dirty="0">
              <a:solidFill>
                <a:srgbClr val="FF0000"/>
              </a:solidFill>
            </a:endParaRPr>
          </a:p>
          <a:p>
            <a:pPr indent="-96838" algn="just">
              <a:lnSpc>
                <a:spcPct val="120000"/>
              </a:lnSpc>
            </a:pPr>
            <a:r>
              <a:rPr lang="es-ES" sz="7200" dirty="0"/>
              <a:t>Su domicilio social es C/ Palenzuela, N.º 2 – 38260 – </a:t>
            </a:r>
            <a:r>
              <a:rPr lang="es-ES" sz="7200" dirty="0" err="1"/>
              <a:t>Tejina</a:t>
            </a:r>
            <a:r>
              <a:rPr lang="es-ES" sz="7200" dirty="0"/>
              <a:t> – San Cristóbal de La Laguna – S/C Tenerife</a:t>
            </a:r>
          </a:p>
          <a:p>
            <a:pPr algn="just"/>
            <a:endParaRPr lang="es-ES" sz="6400" dirty="0"/>
          </a:p>
          <a:p>
            <a:pPr lvl="2" algn="just"/>
            <a:endParaRPr lang="es-ES" sz="5600" dirty="0"/>
          </a:p>
          <a:p>
            <a:pPr algn="just"/>
            <a:endParaRPr lang="es-ES" sz="5600" dirty="0"/>
          </a:p>
          <a:p>
            <a:pPr algn="r"/>
            <a:endParaRPr lang="es-ES" sz="5600" dirty="0"/>
          </a:p>
          <a:p>
            <a:pPr algn="r"/>
            <a:endParaRPr lang="es-ES" sz="5600" dirty="0"/>
          </a:p>
          <a:p>
            <a:pPr algn="r"/>
            <a:endParaRPr lang="es-ES" sz="5600" dirty="0"/>
          </a:p>
          <a:p>
            <a:pPr algn="r"/>
            <a:endParaRPr lang="es-ES" sz="5600" dirty="0"/>
          </a:p>
          <a:p>
            <a:pPr algn="just"/>
            <a:endParaRPr lang="es-ES" sz="5600" dirty="0"/>
          </a:p>
          <a:p>
            <a:pPr algn="just"/>
            <a:endParaRPr lang="es-ES" sz="6400" dirty="0"/>
          </a:p>
          <a:p>
            <a:pPr algn="just"/>
            <a:endParaRPr lang="es-ES" sz="6400" dirty="0"/>
          </a:p>
          <a:p>
            <a:pPr algn="just"/>
            <a:endParaRPr lang="es-ES" sz="6400" dirty="0"/>
          </a:p>
          <a:p>
            <a:pPr algn="just"/>
            <a:endParaRPr lang="es-ES" sz="6400" dirty="0"/>
          </a:p>
          <a:p>
            <a:pPr algn="just"/>
            <a:endParaRPr lang="es-ES" sz="6400" dirty="0"/>
          </a:p>
          <a:p>
            <a:pPr algn="just"/>
            <a:endParaRPr lang="es-ES" sz="6400" dirty="0"/>
          </a:p>
          <a:p>
            <a:pPr algn="just"/>
            <a:endParaRPr lang="es-ES" sz="6400" dirty="0"/>
          </a:p>
          <a:p>
            <a:pPr algn="just"/>
            <a:r>
              <a:rPr lang="es-ES" sz="6400" dirty="0"/>
              <a:t> </a:t>
            </a:r>
            <a:endParaRPr lang="es-ES" sz="1400" dirty="0"/>
          </a:p>
          <a:p>
            <a:pPr algn="just"/>
            <a:endParaRPr lang="es-ES" sz="1400" dirty="0"/>
          </a:p>
        </p:txBody>
      </p:sp>
    </p:spTree>
    <p:extLst>
      <p:ext uri="{BB962C8B-B14F-4D97-AF65-F5344CB8AC3E}">
        <p14:creationId xmlns:p14="http://schemas.microsoft.com/office/powerpoint/2010/main" val="209836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590537-EF72-5E6C-127B-FC7E12E70665}"/>
              </a:ext>
            </a:extLst>
          </p:cNvPr>
          <p:cNvSpPr>
            <a:spLocks noGrp="1"/>
          </p:cNvSpPr>
          <p:nvPr>
            <p:ph type="ctrTitle"/>
          </p:nvPr>
        </p:nvSpPr>
        <p:spPr>
          <a:xfrm>
            <a:off x="378690" y="159561"/>
            <a:ext cx="4572000" cy="477837"/>
          </a:xfrm>
        </p:spPr>
        <p:txBody>
          <a:bodyPr>
            <a:noAutofit/>
          </a:bodyPr>
          <a:lstStyle/>
          <a:p>
            <a:r>
              <a:rPr lang="es-ES" sz="1800" b="1" dirty="0"/>
              <a:t>Destilerías San Bartolomé de </a:t>
            </a:r>
            <a:r>
              <a:rPr lang="es-ES" sz="1800" b="1" dirty="0" err="1"/>
              <a:t>Tejina</a:t>
            </a:r>
            <a:r>
              <a:rPr lang="es-ES" sz="1800" b="1" dirty="0"/>
              <a:t> S.A.</a:t>
            </a:r>
          </a:p>
        </p:txBody>
      </p:sp>
      <p:sp>
        <p:nvSpPr>
          <p:cNvPr id="4" name="Título 1">
            <a:extLst>
              <a:ext uri="{FF2B5EF4-FFF2-40B4-BE49-F238E27FC236}">
                <a16:creationId xmlns:a16="http://schemas.microsoft.com/office/drawing/2014/main" id="{C1E3A9A7-1276-494C-A2EF-31FB00E3A00B}"/>
              </a:ext>
            </a:extLst>
          </p:cNvPr>
          <p:cNvSpPr txBox="1">
            <a:spLocks/>
          </p:cNvSpPr>
          <p:nvPr/>
        </p:nvSpPr>
        <p:spPr>
          <a:xfrm>
            <a:off x="1524000" y="1317541"/>
            <a:ext cx="9143999"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a:t>Información Institucional y Organizativa</a:t>
            </a:r>
          </a:p>
        </p:txBody>
      </p:sp>
      <p:sp>
        <p:nvSpPr>
          <p:cNvPr id="5" name="Marcador de contenido 2">
            <a:extLst>
              <a:ext uri="{FF2B5EF4-FFF2-40B4-BE49-F238E27FC236}">
                <a16:creationId xmlns:a16="http://schemas.microsoft.com/office/drawing/2014/main" id="{7759B22D-BD35-E67A-34AA-DFFDFB493466}"/>
              </a:ext>
            </a:extLst>
          </p:cNvPr>
          <p:cNvSpPr txBox="1">
            <a:spLocks/>
          </p:cNvSpPr>
          <p:nvPr/>
        </p:nvSpPr>
        <p:spPr>
          <a:xfrm>
            <a:off x="1523999" y="2419927"/>
            <a:ext cx="4045527" cy="3879273"/>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96838">
              <a:lnSpc>
                <a:spcPct val="100000"/>
              </a:lnSpc>
            </a:pPr>
            <a:r>
              <a:rPr lang="es-ES" sz="1400" b="1" dirty="0"/>
              <a:t>Misión</a:t>
            </a:r>
          </a:p>
          <a:p>
            <a:pPr indent="-96838" algn="just">
              <a:lnSpc>
                <a:spcPct val="100000"/>
              </a:lnSpc>
            </a:pPr>
            <a:r>
              <a:rPr lang="es-ES" sz="1400" dirty="0"/>
              <a:t>Somos una empresa dedicada a la elaboración, representación y distribución de productos de calidad destinados a acompañar al consumidor en sus momentos de ocio y felicidad.</a:t>
            </a:r>
          </a:p>
          <a:p>
            <a:pPr indent="-96838" algn="just">
              <a:lnSpc>
                <a:spcPct val="100000"/>
              </a:lnSpc>
            </a:pPr>
            <a:r>
              <a:rPr lang="es-ES" sz="1400" dirty="0"/>
              <a:t>Para ello contamos con unas instalaciones adecuadas y con un cualificado equipo humano, que trabaja día a día para adaptarse a las necesidades de nuestros clientes, proporcionando servicios personalizados y soluciones logísticas, con la eficacia y rigor que nos otorga la experiencia y conocimiento adquirido a través de nuestra consolidada trayectoria.</a:t>
            </a:r>
          </a:p>
          <a:p>
            <a:pPr algn="just"/>
            <a:endParaRPr lang="es-ES" sz="12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algn="just"/>
            <a:endParaRPr lang="es-ES" sz="1100" dirty="0"/>
          </a:p>
          <a:p>
            <a:pPr algn="r"/>
            <a:endParaRPr lang="es-ES" sz="1100" dirty="0"/>
          </a:p>
          <a:p>
            <a:pPr algn="r"/>
            <a:endParaRPr lang="es-ES" sz="1100" dirty="0"/>
          </a:p>
          <a:p>
            <a:pPr algn="r">
              <a:lnSpc>
                <a:spcPct val="100000"/>
              </a:lnSpc>
            </a:pPr>
            <a:endParaRPr lang="es-ES" sz="1100" dirty="0"/>
          </a:p>
          <a:p>
            <a:pPr algn="r">
              <a:lnSpc>
                <a:spcPct val="100000"/>
              </a:lnSpc>
            </a:pPr>
            <a:endParaRPr lang="es-ES" sz="1100" dirty="0"/>
          </a:p>
          <a:p>
            <a:pPr algn="just">
              <a:lnSpc>
                <a:spcPct val="100000"/>
              </a:lnSpc>
            </a:pPr>
            <a:endParaRPr lang="es-ES" sz="11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r>
              <a:rPr lang="es-ES" sz="1200" dirty="0"/>
              <a:t> </a:t>
            </a:r>
            <a:endParaRPr lang="es-ES" sz="200" dirty="0"/>
          </a:p>
          <a:p>
            <a:pPr algn="just"/>
            <a:endParaRPr lang="es-ES" sz="200" dirty="0"/>
          </a:p>
        </p:txBody>
      </p:sp>
      <p:sp>
        <p:nvSpPr>
          <p:cNvPr id="3" name="Marcador de contenido 2">
            <a:extLst>
              <a:ext uri="{FF2B5EF4-FFF2-40B4-BE49-F238E27FC236}">
                <a16:creationId xmlns:a16="http://schemas.microsoft.com/office/drawing/2014/main" id="{19005309-69E0-A92D-6D7C-B52898AF0637}"/>
              </a:ext>
            </a:extLst>
          </p:cNvPr>
          <p:cNvSpPr txBox="1">
            <a:spLocks/>
          </p:cNvSpPr>
          <p:nvPr/>
        </p:nvSpPr>
        <p:spPr>
          <a:xfrm>
            <a:off x="6622476" y="2419927"/>
            <a:ext cx="4045527" cy="4156365"/>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68288" indent="-96838">
              <a:lnSpc>
                <a:spcPct val="100000"/>
              </a:lnSpc>
            </a:pPr>
            <a:r>
              <a:rPr lang="es-ES" sz="1400" b="1" dirty="0"/>
              <a:t>Visión</a:t>
            </a:r>
          </a:p>
          <a:p>
            <a:pPr marL="268288" algn="just">
              <a:lnSpc>
                <a:spcPct val="100000"/>
              </a:lnSpc>
            </a:pPr>
            <a:r>
              <a:rPr lang="es-ES" sz="1400" dirty="0"/>
              <a:t>Queremos llegar a ser reconocidos como la marca del ron canario por su historia, excelencia y calidad, y como la distribuidora líder del Archipiélago, apostando además por una expansión a nivel nacional e internacional.</a:t>
            </a:r>
          </a:p>
          <a:p>
            <a:pPr marL="268288" algn="just">
              <a:lnSpc>
                <a:spcPct val="100000"/>
              </a:lnSpc>
            </a:pPr>
            <a:r>
              <a:rPr lang="es-ES" sz="1400" dirty="0"/>
              <a:t>Aspiramos a que la reputación de la empresa sitúe a Canarias como la cuna del ron, con una apuesta decidida por la calidad de nuestros productos y servicios. Conectando con las necesidades de las nuevas generaciones y manteniendo el reconocimiento de las anteriores.</a:t>
            </a:r>
          </a:p>
          <a:p>
            <a:pPr marL="268288" algn="just">
              <a:lnSpc>
                <a:spcPct val="100000"/>
              </a:lnSpc>
            </a:pPr>
            <a:r>
              <a:rPr lang="es-ES" sz="1400" dirty="0"/>
              <a:t>Todo ello mediante una apuesta por la mejora continua y con la capacidad de adaptarnos a los cambios y demandas futuras.</a:t>
            </a:r>
          </a:p>
          <a:p>
            <a:pPr algn="just"/>
            <a:endParaRPr lang="es-ES" sz="12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algn="just"/>
            <a:endParaRPr lang="es-ES" sz="1100" dirty="0"/>
          </a:p>
          <a:p>
            <a:pPr algn="r"/>
            <a:endParaRPr lang="es-ES" sz="1100" dirty="0"/>
          </a:p>
          <a:p>
            <a:pPr algn="r"/>
            <a:endParaRPr lang="es-ES" sz="1100" dirty="0"/>
          </a:p>
          <a:p>
            <a:pPr algn="r">
              <a:lnSpc>
                <a:spcPct val="100000"/>
              </a:lnSpc>
            </a:pPr>
            <a:endParaRPr lang="es-ES" sz="1100" dirty="0"/>
          </a:p>
          <a:p>
            <a:pPr algn="r">
              <a:lnSpc>
                <a:spcPct val="100000"/>
              </a:lnSpc>
            </a:pPr>
            <a:endParaRPr lang="es-ES" sz="1100" dirty="0"/>
          </a:p>
          <a:p>
            <a:pPr algn="just">
              <a:lnSpc>
                <a:spcPct val="100000"/>
              </a:lnSpc>
            </a:pPr>
            <a:endParaRPr lang="es-ES" sz="11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r>
              <a:rPr lang="es-ES" sz="1200" dirty="0"/>
              <a:t> </a:t>
            </a:r>
            <a:endParaRPr lang="es-ES" sz="200" dirty="0"/>
          </a:p>
          <a:p>
            <a:pPr algn="just"/>
            <a:endParaRPr lang="es-ES" sz="200" dirty="0"/>
          </a:p>
        </p:txBody>
      </p:sp>
    </p:spTree>
    <p:extLst>
      <p:ext uri="{BB962C8B-B14F-4D97-AF65-F5344CB8AC3E}">
        <p14:creationId xmlns:p14="http://schemas.microsoft.com/office/powerpoint/2010/main" val="28590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590537-EF72-5E6C-127B-FC7E12E70665}"/>
              </a:ext>
            </a:extLst>
          </p:cNvPr>
          <p:cNvSpPr>
            <a:spLocks noGrp="1"/>
          </p:cNvSpPr>
          <p:nvPr>
            <p:ph type="ctrTitle"/>
          </p:nvPr>
        </p:nvSpPr>
        <p:spPr>
          <a:xfrm>
            <a:off x="378690" y="159561"/>
            <a:ext cx="4572000" cy="477837"/>
          </a:xfrm>
        </p:spPr>
        <p:txBody>
          <a:bodyPr>
            <a:noAutofit/>
          </a:bodyPr>
          <a:lstStyle/>
          <a:p>
            <a:r>
              <a:rPr lang="es-ES" sz="1800" b="1" dirty="0"/>
              <a:t>Destilerías San Bartolomé de </a:t>
            </a:r>
            <a:r>
              <a:rPr lang="es-ES" sz="1800" b="1" dirty="0" err="1"/>
              <a:t>Tejina</a:t>
            </a:r>
            <a:r>
              <a:rPr lang="es-ES" sz="1800" b="1" dirty="0"/>
              <a:t> S.A.</a:t>
            </a:r>
          </a:p>
        </p:txBody>
      </p:sp>
      <p:sp>
        <p:nvSpPr>
          <p:cNvPr id="4" name="Título 1">
            <a:extLst>
              <a:ext uri="{FF2B5EF4-FFF2-40B4-BE49-F238E27FC236}">
                <a16:creationId xmlns:a16="http://schemas.microsoft.com/office/drawing/2014/main" id="{C1E3A9A7-1276-494C-A2EF-31FB00E3A00B}"/>
              </a:ext>
            </a:extLst>
          </p:cNvPr>
          <p:cNvSpPr txBox="1">
            <a:spLocks/>
          </p:cNvSpPr>
          <p:nvPr/>
        </p:nvSpPr>
        <p:spPr>
          <a:xfrm>
            <a:off x="1524000" y="1317541"/>
            <a:ext cx="9143999"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a:t>Información Institucional y Organizativa</a:t>
            </a:r>
          </a:p>
        </p:txBody>
      </p:sp>
      <p:sp>
        <p:nvSpPr>
          <p:cNvPr id="5" name="Marcador de contenido 2">
            <a:extLst>
              <a:ext uri="{FF2B5EF4-FFF2-40B4-BE49-F238E27FC236}">
                <a16:creationId xmlns:a16="http://schemas.microsoft.com/office/drawing/2014/main" id="{7759B22D-BD35-E67A-34AA-DFFDFB493466}"/>
              </a:ext>
            </a:extLst>
          </p:cNvPr>
          <p:cNvSpPr txBox="1">
            <a:spLocks/>
          </p:cNvSpPr>
          <p:nvPr/>
        </p:nvSpPr>
        <p:spPr>
          <a:xfrm>
            <a:off x="1523999" y="2419927"/>
            <a:ext cx="4045527" cy="4156365"/>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80975" indent="-180975" algn="just">
              <a:lnSpc>
                <a:spcPct val="100000"/>
              </a:lnSpc>
              <a:buFont typeface="Arial" panose="020B0604020202020204" pitchFamily="34" charset="0"/>
              <a:buChar char="•"/>
            </a:pPr>
            <a:r>
              <a:rPr lang="es-ES" sz="1200" dirty="0"/>
              <a:t>Arraigo: Desde nuestros inicios allá por el año 1948 nos sentimos íntimamente ligados a nuestra comunidad y nuestro territorio, porque han construido nuestra identidad. Por ello llevamos con orgullo nuestros orígenes y a las personas que durante años han aportado su esfuerzo y saber hacer para convertir nuestros productos en un referente a nivel internacional.</a:t>
            </a:r>
          </a:p>
          <a:p>
            <a:pPr marL="180975" indent="-180975" algn="just">
              <a:lnSpc>
                <a:spcPct val="100000"/>
              </a:lnSpc>
              <a:buFont typeface="Arial" panose="020B0604020202020204" pitchFamily="34" charset="0"/>
              <a:buChar char="•"/>
            </a:pPr>
            <a:r>
              <a:rPr lang="es-ES" sz="1200" dirty="0"/>
              <a:t>Innovación: Nuestra vocación de liderazgo nos ha llevado a una apuesta inequívoca por la innovación en nuestros procesos de gestión, productos y servicios. Estamos convencidos de que la innovación es el camino que permite avanzar y crecer a nuestra empresa, gracias al talento aportado por nuestro equipo humano.</a:t>
            </a:r>
          </a:p>
          <a:p>
            <a:pPr marL="180975" indent="-180975" algn="just">
              <a:lnSpc>
                <a:spcPct val="100000"/>
              </a:lnSpc>
              <a:buFont typeface="Arial" panose="020B0604020202020204" pitchFamily="34" charset="0"/>
              <a:buChar char="•"/>
            </a:pPr>
            <a:r>
              <a:rPr lang="es-ES" sz="1200" dirty="0"/>
              <a:t>Espíritu de superación: Apostamos por el inconformismo como garantía para la mejora continua de nuestros productos y servicios, y por tanto para lograr el mayor grado de satisfacción de nuestros clientes.</a:t>
            </a:r>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algn="just"/>
            <a:endParaRPr lang="es-ES" sz="1100" dirty="0"/>
          </a:p>
          <a:p>
            <a:pPr algn="r"/>
            <a:endParaRPr lang="es-ES" sz="1100" dirty="0"/>
          </a:p>
          <a:p>
            <a:pPr algn="r"/>
            <a:endParaRPr lang="es-ES" sz="1100" dirty="0"/>
          </a:p>
          <a:p>
            <a:pPr algn="r">
              <a:lnSpc>
                <a:spcPct val="100000"/>
              </a:lnSpc>
            </a:pPr>
            <a:endParaRPr lang="es-ES" sz="1100" dirty="0"/>
          </a:p>
          <a:p>
            <a:pPr algn="r">
              <a:lnSpc>
                <a:spcPct val="100000"/>
              </a:lnSpc>
            </a:pPr>
            <a:endParaRPr lang="es-ES" sz="1100" dirty="0"/>
          </a:p>
          <a:p>
            <a:pPr algn="just">
              <a:lnSpc>
                <a:spcPct val="100000"/>
              </a:lnSpc>
            </a:pPr>
            <a:endParaRPr lang="es-ES" sz="11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r>
              <a:rPr lang="es-ES" sz="1200" dirty="0"/>
              <a:t> </a:t>
            </a:r>
            <a:endParaRPr lang="es-ES" sz="200" dirty="0"/>
          </a:p>
          <a:p>
            <a:pPr algn="just"/>
            <a:endParaRPr lang="es-ES" sz="200" dirty="0"/>
          </a:p>
        </p:txBody>
      </p:sp>
      <p:sp>
        <p:nvSpPr>
          <p:cNvPr id="3" name="Marcador de contenido 2">
            <a:extLst>
              <a:ext uri="{FF2B5EF4-FFF2-40B4-BE49-F238E27FC236}">
                <a16:creationId xmlns:a16="http://schemas.microsoft.com/office/drawing/2014/main" id="{19005309-69E0-A92D-6D7C-B52898AF0637}"/>
              </a:ext>
            </a:extLst>
          </p:cNvPr>
          <p:cNvSpPr txBox="1">
            <a:spLocks/>
          </p:cNvSpPr>
          <p:nvPr/>
        </p:nvSpPr>
        <p:spPr>
          <a:xfrm>
            <a:off x="6622476" y="2419927"/>
            <a:ext cx="4045527" cy="4156365"/>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1450" indent="-171450" algn="just">
              <a:buFont typeface="Arial" panose="020B0604020202020204" pitchFamily="34" charset="0"/>
              <a:buChar char="•"/>
            </a:pPr>
            <a:r>
              <a:rPr lang="es-ES" sz="1200" dirty="0"/>
              <a:t>Excelencia: Solo apostando por la calidad y la rigurosidad es posible superar las expectativas de los clientes, por eso concentraremos nuestro esfuerzo en el cumplimiento de los más exigentes estándares de calidad. En cuestiones de oferta de calidad, la única meta que perseguimos es la excelencia.</a:t>
            </a:r>
          </a:p>
          <a:p>
            <a:pPr marL="171450" indent="-171450" algn="just">
              <a:buFont typeface="Arial" panose="020B0604020202020204" pitchFamily="34" charset="0"/>
              <a:buChar char="•"/>
            </a:pPr>
            <a:r>
              <a:rPr lang="es-ES" sz="1200" dirty="0"/>
              <a:t>Fuerte enfoque al cliente: Los clientes son origen y motor de toda actividad. El compromiso con ellos es uno de los pilares sobre los que se asienta la trayectoria de Destilería de </a:t>
            </a:r>
            <a:r>
              <a:rPr lang="es-ES" sz="1200" dirty="0" err="1"/>
              <a:t>Tejina</a:t>
            </a:r>
            <a:r>
              <a:rPr lang="es-ES" sz="1200" dirty="0"/>
              <a:t>. Cumplir con las expectativas de los clientes -incluso aspirar a superarlas, es el principal objetivo de los profesionales que conformamos la Destilería. En su consecución, ponemos toda nuestra capacidad de trabajo, vocación de servicio y experiencia.</a:t>
            </a:r>
          </a:p>
          <a:p>
            <a:pPr marL="171450" indent="-171450" algn="just">
              <a:buFont typeface="Arial" panose="020B0604020202020204" pitchFamily="34" charset="0"/>
              <a:buChar char="•"/>
            </a:pPr>
            <a:r>
              <a:rPr lang="es-ES" sz="1200" dirty="0"/>
              <a:t>Cultura Familiar: La cultura familiar es un sello de identidad presente a lo largo de toda la trayectoria empresarial de Destilería de </a:t>
            </a:r>
            <a:r>
              <a:rPr lang="es-ES" sz="1200" dirty="0" err="1"/>
              <a:t>Tejina</a:t>
            </a:r>
            <a:r>
              <a:rPr lang="es-ES" sz="1200" dirty="0"/>
              <a:t>. Por tanto, hablamos de una cualidad inherente a nuestra marca.</a:t>
            </a:r>
          </a:p>
          <a:p>
            <a:pPr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lvl="2" algn="just"/>
            <a:endParaRPr lang="es-ES" sz="1100" dirty="0"/>
          </a:p>
          <a:p>
            <a:pPr algn="just"/>
            <a:endParaRPr lang="es-ES" sz="1100" dirty="0"/>
          </a:p>
          <a:p>
            <a:pPr algn="r"/>
            <a:endParaRPr lang="es-ES" sz="1100" dirty="0"/>
          </a:p>
          <a:p>
            <a:pPr algn="r"/>
            <a:endParaRPr lang="es-ES" sz="1100" dirty="0"/>
          </a:p>
          <a:p>
            <a:pPr algn="r">
              <a:lnSpc>
                <a:spcPct val="100000"/>
              </a:lnSpc>
            </a:pPr>
            <a:endParaRPr lang="es-ES" sz="1100" dirty="0"/>
          </a:p>
          <a:p>
            <a:pPr algn="r">
              <a:lnSpc>
                <a:spcPct val="100000"/>
              </a:lnSpc>
            </a:pPr>
            <a:endParaRPr lang="es-ES" sz="1100" dirty="0"/>
          </a:p>
          <a:p>
            <a:pPr algn="just">
              <a:lnSpc>
                <a:spcPct val="100000"/>
              </a:lnSpc>
            </a:pPr>
            <a:endParaRPr lang="es-ES" sz="11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endParaRPr lang="es-ES" sz="1200" dirty="0"/>
          </a:p>
          <a:p>
            <a:pPr algn="just">
              <a:lnSpc>
                <a:spcPct val="100000"/>
              </a:lnSpc>
            </a:pPr>
            <a:r>
              <a:rPr lang="es-ES" sz="1200" dirty="0"/>
              <a:t> </a:t>
            </a:r>
            <a:endParaRPr lang="es-ES" sz="200" dirty="0"/>
          </a:p>
          <a:p>
            <a:pPr algn="just"/>
            <a:endParaRPr lang="es-ES" sz="200" dirty="0"/>
          </a:p>
        </p:txBody>
      </p:sp>
      <p:sp>
        <p:nvSpPr>
          <p:cNvPr id="6" name="Marcador de contenido 2">
            <a:extLst>
              <a:ext uri="{FF2B5EF4-FFF2-40B4-BE49-F238E27FC236}">
                <a16:creationId xmlns:a16="http://schemas.microsoft.com/office/drawing/2014/main" id="{396F1ACC-7521-EC7B-D682-F9E7E650E38C}"/>
              </a:ext>
            </a:extLst>
          </p:cNvPr>
          <p:cNvSpPr txBox="1">
            <a:spLocks/>
          </p:cNvSpPr>
          <p:nvPr/>
        </p:nvSpPr>
        <p:spPr>
          <a:xfrm>
            <a:off x="1523999" y="2049925"/>
            <a:ext cx="1496291" cy="300182"/>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96838" algn="l">
              <a:lnSpc>
                <a:spcPct val="100000"/>
              </a:lnSpc>
            </a:pPr>
            <a:r>
              <a:rPr lang="es-ES" sz="1400" b="1" dirty="0"/>
              <a:t>Valores</a:t>
            </a:r>
          </a:p>
          <a:p>
            <a:pPr algn="l"/>
            <a:endParaRPr lang="es-ES" sz="12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lvl="2" algn="l"/>
            <a:endParaRPr lang="es-ES" sz="1100" dirty="0"/>
          </a:p>
          <a:p>
            <a:pPr algn="l"/>
            <a:endParaRPr lang="es-ES" sz="1100" dirty="0"/>
          </a:p>
          <a:p>
            <a:pPr algn="l"/>
            <a:endParaRPr lang="es-ES" sz="1100" dirty="0"/>
          </a:p>
          <a:p>
            <a:pPr algn="l"/>
            <a:endParaRPr lang="es-ES" sz="1100" dirty="0"/>
          </a:p>
          <a:p>
            <a:pPr algn="l">
              <a:lnSpc>
                <a:spcPct val="100000"/>
              </a:lnSpc>
            </a:pPr>
            <a:endParaRPr lang="es-ES" sz="1100" dirty="0"/>
          </a:p>
          <a:p>
            <a:pPr algn="l">
              <a:lnSpc>
                <a:spcPct val="100000"/>
              </a:lnSpc>
            </a:pPr>
            <a:endParaRPr lang="es-ES" sz="1100" dirty="0"/>
          </a:p>
          <a:p>
            <a:pPr algn="l">
              <a:lnSpc>
                <a:spcPct val="100000"/>
              </a:lnSpc>
            </a:pPr>
            <a:endParaRPr lang="es-ES" sz="1100" dirty="0"/>
          </a:p>
          <a:p>
            <a:pPr algn="l">
              <a:lnSpc>
                <a:spcPct val="100000"/>
              </a:lnSpc>
            </a:pPr>
            <a:endParaRPr lang="es-ES" sz="1200" dirty="0"/>
          </a:p>
          <a:p>
            <a:pPr algn="l">
              <a:lnSpc>
                <a:spcPct val="100000"/>
              </a:lnSpc>
            </a:pPr>
            <a:endParaRPr lang="es-ES" sz="1200" dirty="0"/>
          </a:p>
          <a:p>
            <a:pPr algn="l">
              <a:lnSpc>
                <a:spcPct val="100000"/>
              </a:lnSpc>
            </a:pPr>
            <a:endParaRPr lang="es-ES" sz="1200" dirty="0"/>
          </a:p>
          <a:p>
            <a:pPr algn="l">
              <a:lnSpc>
                <a:spcPct val="100000"/>
              </a:lnSpc>
            </a:pPr>
            <a:endParaRPr lang="es-ES" sz="1200" dirty="0"/>
          </a:p>
          <a:p>
            <a:pPr algn="l">
              <a:lnSpc>
                <a:spcPct val="100000"/>
              </a:lnSpc>
            </a:pPr>
            <a:endParaRPr lang="es-ES" sz="1200" dirty="0"/>
          </a:p>
          <a:p>
            <a:pPr algn="l">
              <a:lnSpc>
                <a:spcPct val="100000"/>
              </a:lnSpc>
            </a:pPr>
            <a:endParaRPr lang="es-ES" sz="1200" dirty="0"/>
          </a:p>
          <a:p>
            <a:pPr algn="l">
              <a:lnSpc>
                <a:spcPct val="100000"/>
              </a:lnSpc>
            </a:pPr>
            <a:endParaRPr lang="es-ES" sz="1200" dirty="0"/>
          </a:p>
          <a:p>
            <a:pPr algn="l">
              <a:lnSpc>
                <a:spcPct val="100000"/>
              </a:lnSpc>
            </a:pPr>
            <a:r>
              <a:rPr lang="es-ES" sz="1200" dirty="0"/>
              <a:t> </a:t>
            </a:r>
            <a:endParaRPr lang="es-ES" sz="200" dirty="0"/>
          </a:p>
          <a:p>
            <a:pPr algn="l"/>
            <a:endParaRPr lang="es-ES" sz="200" dirty="0"/>
          </a:p>
        </p:txBody>
      </p:sp>
    </p:spTree>
    <p:extLst>
      <p:ext uri="{BB962C8B-B14F-4D97-AF65-F5344CB8AC3E}">
        <p14:creationId xmlns:p14="http://schemas.microsoft.com/office/powerpoint/2010/main" val="166424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590537-EF72-5E6C-127B-FC7E12E70665}"/>
              </a:ext>
            </a:extLst>
          </p:cNvPr>
          <p:cNvSpPr>
            <a:spLocks noGrp="1"/>
          </p:cNvSpPr>
          <p:nvPr>
            <p:ph type="ctrTitle"/>
          </p:nvPr>
        </p:nvSpPr>
        <p:spPr>
          <a:xfrm>
            <a:off x="378690" y="159561"/>
            <a:ext cx="4572000" cy="477837"/>
          </a:xfrm>
        </p:spPr>
        <p:txBody>
          <a:bodyPr>
            <a:noAutofit/>
          </a:bodyPr>
          <a:lstStyle/>
          <a:p>
            <a:r>
              <a:rPr lang="es-ES" sz="1800" b="1" dirty="0"/>
              <a:t>Destilerías San Bartolomé de </a:t>
            </a:r>
            <a:r>
              <a:rPr lang="es-ES" sz="1800" b="1" dirty="0" err="1"/>
              <a:t>Tejina</a:t>
            </a:r>
            <a:r>
              <a:rPr lang="es-ES" sz="1800" b="1" dirty="0"/>
              <a:t> S.A.</a:t>
            </a:r>
          </a:p>
        </p:txBody>
      </p:sp>
      <p:sp>
        <p:nvSpPr>
          <p:cNvPr id="4" name="Título 1">
            <a:extLst>
              <a:ext uri="{FF2B5EF4-FFF2-40B4-BE49-F238E27FC236}">
                <a16:creationId xmlns:a16="http://schemas.microsoft.com/office/drawing/2014/main" id="{C1E3A9A7-1276-494C-A2EF-31FB00E3A00B}"/>
              </a:ext>
            </a:extLst>
          </p:cNvPr>
          <p:cNvSpPr txBox="1">
            <a:spLocks/>
          </p:cNvSpPr>
          <p:nvPr/>
        </p:nvSpPr>
        <p:spPr>
          <a:xfrm>
            <a:off x="1524000" y="1317541"/>
            <a:ext cx="9143999"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a:t>Información Institucional y Organizativa</a:t>
            </a:r>
          </a:p>
        </p:txBody>
      </p:sp>
      <p:sp>
        <p:nvSpPr>
          <p:cNvPr id="5" name="Marcador de contenido 2">
            <a:extLst>
              <a:ext uri="{FF2B5EF4-FFF2-40B4-BE49-F238E27FC236}">
                <a16:creationId xmlns:a16="http://schemas.microsoft.com/office/drawing/2014/main" id="{7759B22D-BD35-E67A-34AA-DFFDFB493466}"/>
              </a:ext>
            </a:extLst>
          </p:cNvPr>
          <p:cNvSpPr txBox="1">
            <a:spLocks/>
          </p:cNvSpPr>
          <p:nvPr/>
        </p:nvSpPr>
        <p:spPr>
          <a:xfrm>
            <a:off x="1524000" y="2475521"/>
            <a:ext cx="9143998" cy="412847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70000"/>
              </a:lnSpc>
            </a:pPr>
            <a:r>
              <a:rPr lang="es-ES" sz="1600" b="1" dirty="0"/>
              <a:t>Información relativa a las funciones que desarrolla la entidad</a:t>
            </a:r>
          </a:p>
          <a:p>
            <a:pPr algn="just">
              <a:lnSpc>
                <a:spcPct val="100000"/>
              </a:lnSpc>
            </a:pPr>
            <a:r>
              <a:rPr lang="es-ES" sz="1600" dirty="0"/>
              <a:t>La obtención de productos de derivados de la caña de azúcar o de la remolacha  que sean susceptibles de transformación, así como la compra y venta de dichas materias, de vino y residuos vínicos u otros similares; la adquisición de fincas rústicas para el cultivo o arrendamiento de inmuebles con destino a la obtención de cosechas de tales frutos; la propaganda y exportación de los productos manufacturados. El arrendamiento y/o cesión de locales comerciales o industriales y la prestación de servicios de logística, almacenamiento y transporte, tanto propios como a terceros, todo ello con sujeción a los permisos y autorizaciones pertinentes.</a:t>
            </a:r>
          </a:p>
          <a:p>
            <a:pPr algn="just">
              <a:lnSpc>
                <a:spcPct val="100000"/>
              </a:lnSpc>
            </a:pPr>
            <a:r>
              <a:rPr lang="es-ES" sz="1600" dirty="0"/>
              <a:t>La fabricación, envasado, exportación, importación, distribución y crianza de toda clase de vinos, licores, aguardientes compuestos y sus derivados, en general la explotación de toda especie de bebidas alcohólicas, así como la compra y venta de dichas materias y otras similares; su embotellado y comercialización de los productos manufacturados.</a:t>
            </a:r>
          </a:p>
          <a:p>
            <a:pPr algn="just"/>
            <a:endParaRPr lang="es-ES" sz="1400" dirty="0"/>
          </a:p>
          <a:p>
            <a:pPr lvl="2" algn="just"/>
            <a:endParaRPr lang="es-ES" sz="1200" dirty="0"/>
          </a:p>
          <a:p>
            <a:pPr algn="just"/>
            <a:endParaRPr lang="es-ES" sz="1200" dirty="0"/>
          </a:p>
          <a:p>
            <a:pPr algn="r"/>
            <a:endParaRPr lang="es-ES" sz="1200" dirty="0"/>
          </a:p>
          <a:p>
            <a:pPr algn="r"/>
            <a:endParaRPr lang="es-ES" sz="1200" dirty="0"/>
          </a:p>
          <a:p>
            <a:pPr algn="r"/>
            <a:endParaRPr lang="es-ES" sz="1200" dirty="0"/>
          </a:p>
          <a:p>
            <a:pPr algn="r"/>
            <a:endParaRPr lang="es-ES" sz="1200" dirty="0"/>
          </a:p>
          <a:p>
            <a:pPr algn="just"/>
            <a:endParaRPr lang="es-ES" sz="1200" dirty="0"/>
          </a:p>
          <a:p>
            <a:pPr algn="just"/>
            <a:endParaRPr lang="es-ES" sz="1400" dirty="0"/>
          </a:p>
          <a:p>
            <a:pPr algn="just"/>
            <a:endParaRPr lang="es-ES" sz="1400" dirty="0"/>
          </a:p>
          <a:p>
            <a:pPr algn="just"/>
            <a:endParaRPr lang="es-ES" sz="1400" dirty="0"/>
          </a:p>
          <a:p>
            <a:pPr algn="just"/>
            <a:endParaRPr lang="es-ES" sz="1400" dirty="0"/>
          </a:p>
          <a:p>
            <a:pPr algn="just"/>
            <a:endParaRPr lang="es-ES" sz="1400" dirty="0"/>
          </a:p>
          <a:p>
            <a:pPr algn="just"/>
            <a:endParaRPr lang="es-ES" sz="1400" dirty="0"/>
          </a:p>
          <a:p>
            <a:pPr algn="just"/>
            <a:endParaRPr lang="es-ES" sz="1400" dirty="0"/>
          </a:p>
          <a:p>
            <a:pPr algn="just"/>
            <a:r>
              <a:rPr lang="es-ES" sz="1400" dirty="0"/>
              <a:t> </a:t>
            </a:r>
            <a:endParaRPr lang="es-ES" sz="300" dirty="0"/>
          </a:p>
          <a:p>
            <a:pPr algn="just"/>
            <a:endParaRPr lang="es-ES" sz="300" dirty="0"/>
          </a:p>
        </p:txBody>
      </p:sp>
    </p:spTree>
    <p:extLst>
      <p:ext uri="{BB962C8B-B14F-4D97-AF65-F5344CB8AC3E}">
        <p14:creationId xmlns:p14="http://schemas.microsoft.com/office/powerpoint/2010/main" val="27478073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TotalTime>
  <Words>813</Words>
  <Application>Microsoft Office PowerPoint</Application>
  <PresentationFormat>Panorámica</PresentationFormat>
  <Paragraphs>203</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Aptos</vt:lpstr>
      <vt:lpstr>Aptos Display</vt:lpstr>
      <vt:lpstr>Arial</vt:lpstr>
      <vt:lpstr>Tema de Office</vt:lpstr>
      <vt:lpstr>Destilerías San Bartolomé de Tejina S.A.</vt:lpstr>
      <vt:lpstr>Destilerías San Bartolomé de Tejina S.A.</vt:lpstr>
      <vt:lpstr>Destilerías San Bartolomé de Tejina S.A.</vt:lpstr>
      <vt:lpstr>Destilerías San Bartolomé de Tejina 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Destilerías San Bartolomé de Tejina S.A.</dc:title>
  <dc:creator>DETESA</dc:creator>
  <cp:lastModifiedBy>Gloria Piso Amigo</cp:lastModifiedBy>
  <cp:revision>4</cp:revision>
  <dcterms:created xsi:type="dcterms:W3CDTF">2024-04-17T13:02:41Z</dcterms:created>
  <dcterms:modified xsi:type="dcterms:W3CDTF">2024-04-17T13:26:13Z</dcterms:modified>
</cp:coreProperties>
</file>